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24C0-FC14-4D70-BECE-B2EEBA082F72}" type="datetimeFigureOut">
              <a:rPr lang="en-US" smtClean="0"/>
              <a:pPr/>
              <a:t>09/08/2012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E94C-0C03-4BEB-AD34-6E49BBB75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TURNS RATIO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1" y="16764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5000"/>
              </a:spcBef>
            </a:pPr>
            <a:r>
              <a:rPr lang="en-US" sz="2400" b="1" dirty="0" smtClean="0">
                <a:latin typeface="Trebuchet MS" pitchFamily="34" charset="0"/>
              </a:rPr>
              <a:t>If the turns ratio reading of CT’s on a CB is off:</a:t>
            </a:r>
            <a:endParaRPr lang="en-US" sz="24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280988" indent="-280988">
              <a:spcBef>
                <a:spcPct val="55000"/>
              </a:spcBef>
              <a:buFontTx/>
              <a:buBlip>
                <a:blip r:embed="rId2"/>
              </a:buBlip>
            </a:pPr>
            <a:r>
              <a:rPr lang="en-US" b="0" dirty="0" smtClean="0">
                <a:solidFill>
                  <a:schemeClr val="tx1"/>
                </a:solidFill>
                <a:latin typeface="Trebuchet MS" pitchFamily="34" charset="0"/>
              </a:rPr>
              <a:t>Check for CB bushing being grounded on both sides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2"/>
              </a:buBlip>
            </a:pPr>
            <a:r>
              <a:rPr lang="en-US" dirty="0" smtClean="0">
                <a:latin typeface="Trebuchet MS" pitchFamily="34" charset="0"/>
              </a:rPr>
              <a:t>If one side of the CB bushing is grounded, make sure the EZCT H2 probe is on the grounded bushing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2"/>
              </a:buBlip>
            </a:pPr>
            <a:r>
              <a:rPr lang="en-US" b="0" dirty="0" smtClean="0">
                <a:solidFill>
                  <a:schemeClr val="tx1"/>
                </a:solidFill>
                <a:latin typeface="Trebuchet MS" pitchFamily="34" charset="0"/>
              </a:rPr>
              <a:t>Check the physical location of the CB in the substation. If you are next to a HV line, your reading may be off</a:t>
            </a:r>
            <a:endParaRPr lang="en-US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Picture 5" descr="ezct-2000b 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057400"/>
            <a:ext cx="4929248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INSULATION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ezct-2000b insulation test conn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810000" cy="468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1" y="1676400"/>
            <a:ext cx="43433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5000"/>
              </a:spcBef>
            </a:pPr>
            <a:r>
              <a:rPr lang="en-US" sz="2400" b="1" dirty="0" smtClean="0">
                <a:latin typeface="Trebuchet MS" pitchFamily="34" charset="0"/>
              </a:rPr>
              <a:t>Insulation Test Connections:</a:t>
            </a:r>
            <a:endParaRPr lang="en-US" sz="24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b="0" dirty="0" smtClean="0">
                <a:solidFill>
                  <a:schemeClr val="tx1"/>
                </a:solidFill>
                <a:latin typeface="Trebuchet MS" pitchFamily="34" charset="0"/>
              </a:rPr>
              <a:t>Isolate all X terminals of the CT from EZCT/EZCT-2000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dirty="0" smtClean="0">
                <a:latin typeface="Trebuchet MS" pitchFamily="34" charset="0"/>
              </a:rPr>
              <a:t>Connect “Positive” probe of the EZCT-2000B to any CT X terminal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dirty="0" smtClean="0">
                <a:latin typeface="Trebuchet MS" pitchFamily="34" charset="0"/>
              </a:rPr>
              <a:t>Connect “Negative” probe to the CT ground terminal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POWER SOURCE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ezct-2000b insulation test conn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88882"/>
            <a:ext cx="3962400" cy="487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rot="10800000">
            <a:off x="457200" y="1676400"/>
            <a:ext cx="43433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EZCT/EZCT-2000 can be operated using an inverter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Trebuchet MS" pitchFamily="34" charset="0"/>
              </a:rPr>
              <a:t>A Pure sine wave inverter output is recommended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Trebuchet MS" pitchFamily="34" charset="0"/>
              </a:rPr>
              <a:t>A generator power source may affect the turns ratio and polarity </a:t>
            </a:r>
            <a:r>
              <a:rPr lang="en-US" sz="2000" smtClean="0">
                <a:latin typeface="Trebuchet MS" pitchFamily="34" charset="0"/>
              </a:rPr>
              <a:t>reading readings due </a:t>
            </a:r>
            <a:r>
              <a:rPr lang="en-US" sz="2000" dirty="0" smtClean="0">
                <a:latin typeface="Trebuchet MS" pitchFamily="34" charset="0"/>
              </a:rPr>
              <a:t>to the instability of the AC source.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 TURNS RATIO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zct-2000b connections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11394"/>
            <a:ext cx="3815880" cy="49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1" y="1676400"/>
            <a:ext cx="40385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The EZCT’s use the “Voltage Method” to determine the CT Turns ratio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Trebuchet MS" pitchFamily="34" charset="0"/>
              </a:rPr>
              <a:t>The ideal connection is shown in this illustration</a:t>
            </a:r>
            <a:endParaRPr lang="en-US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TURNS RATIO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041122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419600" cy="44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1" y="1676400"/>
            <a:ext cx="40385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When the CT’s are mounted on the transformer primary windings, the user needs to install jumpers on the secondary windings to eliminate 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the Turns-Ratio reading 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errors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Trebuchet MS" pitchFamily="34" charset="0"/>
              </a:rPr>
              <a:t>Typical CT’s on the Delta windings is shown here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Secondary windings are shorted (X bushings are shorted)</a:t>
            </a:r>
            <a:endParaRPr lang="en-US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TURNS RATIO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041122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016375" cy="468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1" y="1676400"/>
            <a:ext cx="40385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When CT’s are mounted on the transformer </a:t>
            </a:r>
            <a:r>
              <a:rPr lang="en-US" sz="2000" dirty="0" smtClean="0">
                <a:latin typeface="Trebuchet MS" pitchFamily="34" charset="0"/>
              </a:rPr>
              <a:t>secondary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 windings, the user needs to install jumpers on the </a:t>
            </a:r>
            <a:r>
              <a:rPr lang="en-US" sz="2000" dirty="0" smtClean="0">
                <a:latin typeface="Trebuchet MS" pitchFamily="34" charset="0"/>
              </a:rPr>
              <a:t>primary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 windings to eliminate 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the Turns-Ratio reading 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errors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Trebuchet MS" pitchFamily="34" charset="0"/>
              </a:rPr>
              <a:t>Typical CT’s on the </a:t>
            </a:r>
            <a:r>
              <a:rPr lang="en-US" sz="2000" dirty="0" err="1" smtClean="0">
                <a:latin typeface="Trebuchet MS" pitchFamily="34" charset="0"/>
              </a:rPr>
              <a:t>Wye</a:t>
            </a:r>
            <a:r>
              <a:rPr lang="en-US" sz="2000" dirty="0" smtClean="0">
                <a:latin typeface="Trebuchet MS" pitchFamily="34" charset="0"/>
              </a:rPr>
              <a:t> windings is shown here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Trebuchet MS" pitchFamily="34" charset="0"/>
              </a:rPr>
              <a:t>Primary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 windings are shown shorted (H bushings are shorted)</a:t>
            </a:r>
            <a:endParaRPr lang="en-US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TURNS RATIO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winding illustrati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371600"/>
            <a:ext cx="4038600" cy="44196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1" y="1676400"/>
            <a:ext cx="40385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A CT mounted on an Auto-Transformer presents an issue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Trebuchet MS" pitchFamily="34" charset="0"/>
              </a:rPr>
              <a:t>External jumper will not eliminate all the unwanted induced voltage on the winding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The turns ratio will be off even with the jumper installed</a:t>
            </a:r>
            <a:endParaRPr lang="en-US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TURNS RATIO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winding illustr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4243959" cy="385267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1" y="1676400"/>
            <a:ext cx="40385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A CT mounted on a reactor winding also creates a problem when the user wants to measure the turns ratio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Trebuchet MS" pitchFamily="34" charset="0"/>
              </a:rPr>
              <a:t>Since there is no secondary winding that can be shorted to eliminate unwanted voltage (V1), the reading will be off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If the CT is accessible, the user can run a conductor through the center of the CT to measure the induced voltage to correct the problem</a:t>
            </a:r>
            <a:endParaRPr lang="en-US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TURNS RATIO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T buried in Delt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3994150" cy="434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1" y="1676400"/>
            <a:ext cx="40385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Buried CT’s inside a Delta winding turns ratio is measured at </a:t>
            </a:r>
            <a:r>
              <a:rPr lang="en-US" sz="2000" dirty="0" smtClean="0">
                <a:latin typeface="Trebuchet MS" pitchFamily="34" charset="0"/>
              </a:rPr>
              <a:t>3/2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 of its nameplate value using the voltage method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Trebuchet MS" pitchFamily="34" charset="0"/>
              </a:rPr>
              <a:t>The CT turns ratio is ideally measured as: Ratio = </a:t>
            </a:r>
            <a:r>
              <a:rPr lang="en-US" sz="2000" dirty="0" err="1" smtClean="0">
                <a:latin typeface="Trebuchet MS" pitchFamily="34" charset="0"/>
              </a:rPr>
              <a:t>Vx</a:t>
            </a:r>
            <a:r>
              <a:rPr lang="en-US" sz="2000" dirty="0" smtClean="0">
                <a:latin typeface="Trebuchet MS" pitchFamily="34" charset="0"/>
              </a:rPr>
              <a:t>/</a:t>
            </a:r>
            <a:r>
              <a:rPr lang="en-US" sz="2000" dirty="0" err="1" smtClean="0">
                <a:latin typeface="Trebuchet MS" pitchFamily="34" charset="0"/>
              </a:rPr>
              <a:t>Vh</a:t>
            </a:r>
            <a:endParaRPr lang="en-US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TURNS RATIO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T buried in Delt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318" y="2209800"/>
            <a:ext cx="4464282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1" y="1447800"/>
            <a:ext cx="40385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dirty="0" smtClean="0">
                <a:latin typeface="Trebuchet MS" pitchFamily="34" charset="0"/>
              </a:rPr>
              <a:t>Since the induced voltage (</a:t>
            </a:r>
            <a:r>
              <a:rPr lang="en-US" i="1" dirty="0" smtClean="0">
                <a:latin typeface="Trebuchet MS" pitchFamily="34" charset="0"/>
              </a:rPr>
              <a:t>V</a:t>
            </a:r>
            <a:r>
              <a:rPr lang="en-US" dirty="0" smtClean="0">
                <a:latin typeface="Trebuchet MS" pitchFamily="34" charset="0"/>
              </a:rPr>
              <a:t>) is sensed through the H1-H2 terminals of the Delta winding, this induced voltage is measured as </a:t>
            </a:r>
            <a:r>
              <a:rPr lang="en-US" i="1" dirty="0" smtClean="0">
                <a:latin typeface="Trebuchet MS" pitchFamily="34" charset="0"/>
              </a:rPr>
              <a:t>V</a:t>
            </a:r>
            <a:r>
              <a:rPr lang="en-US" dirty="0" smtClean="0">
                <a:latin typeface="Trebuchet MS" pitchFamily="34" charset="0"/>
              </a:rPr>
              <a:t> = (2/3 ) </a:t>
            </a:r>
            <a:r>
              <a:rPr lang="en-US" i="1" dirty="0" err="1" smtClean="0">
                <a:latin typeface="Trebuchet MS" pitchFamily="34" charset="0"/>
              </a:rPr>
              <a:t>Vh</a:t>
            </a:r>
            <a:endParaRPr lang="en-US" i="1" dirty="0" smtClean="0">
              <a:latin typeface="Trebuchet MS" pitchFamily="34" charset="0"/>
            </a:endParaRP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dirty="0" smtClean="0">
                <a:latin typeface="Trebuchet MS" pitchFamily="34" charset="0"/>
              </a:rPr>
              <a:t>The CT turns ratio is now measured as Ratio =</a:t>
            </a:r>
            <a:r>
              <a:rPr lang="en-US" dirty="0" err="1" smtClean="0">
                <a:latin typeface="Trebuchet MS" pitchFamily="34" charset="0"/>
              </a:rPr>
              <a:t>Vx</a:t>
            </a:r>
            <a:r>
              <a:rPr lang="en-US" dirty="0" smtClean="0">
                <a:latin typeface="Trebuchet MS" pitchFamily="34" charset="0"/>
              </a:rPr>
              <a:t>/V  or Ratio = (3/2 )(</a:t>
            </a:r>
            <a:r>
              <a:rPr lang="en-US" dirty="0" err="1" smtClean="0">
                <a:latin typeface="Trebuchet MS" pitchFamily="34" charset="0"/>
              </a:rPr>
              <a:t>Vx</a:t>
            </a:r>
            <a:r>
              <a:rPr lang="en-US" dirty="0" smtClean="0">
                <a:latin typeface="Trebuchet MS" pitchFamily="34" charset="0"/>
              </a:rPr>
              <a:t>/</a:t>
            </a:r>
            <a:r>
              <a:rPr lang="en-US" dirty="0" err="1" smtClean="0">
                <a:latin typeface="Trebuchet MS" pitchFamily="34" charset="0"/>
              </a:rPr>
              <a:t>Vh</a:t>
            </a:r>
            <a:r>
              <a:rPr lang="en-US" dirty="0" smtClean="0">
                <a:latin typeface="Trebuchet MS" pitchFamily="34" charset="0"/>
              </a:rPr>
              <a:t> ). This measured turns ratio is (3/2) higher than the actual turns ratio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dirty="0" smtClean="0">
                <a:latin typeface="Trebuchet MS" pitchFamily="34" charset="0"/>
              </a:rPr>
              <a:t>The EZCT-2000B will display the correct CT turns ratio by adjusting the measured turns ratio by 2/3  when the user select the “Buried CT in Delta” mode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endParaRPr lang="en-US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EZCT/EZCT-2000 TURNS RATIO TEST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ezct-2000b turns ratio test conn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025" y="1600200"/>
            <a:ext cx="4397375" cy="452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676400"/>
            <a:ext cx="43433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5000"/>
              </a:spcBef>
            </a:pPr>
            <a:r>
              <a:rPr lang="en-US" sz="2400" b="1" dirty="0" smtClean="0">
                <a:latin typeface="Trebuchet MS" pitchFamily="34" charset="0"/>
              </a:rPr>
              <a:t>To perform a self test on the EZCT/EZCT-2000:</a:t>
            </a:r>
            <a:endParaRPr lang="en-US" sz="24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b="0" dirty="0" smtClean="0">
                <a:solidFill>
                  <a:schemeClr val="tx1"/>
                </a:solidFill>
                <a:latin typeface="Trebuchet MS" pitchFamily="34" charset="0"/>
              </a:rPr>
              <a:t>Connect the H1 lead to the X1 lead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dirty="0" smtClean="0">
                <a:latin typeface="Trebuchet MS" pitchFamily="34" charset="0"/>
              </a:rPr>
              <a:t>Connect the H2 lead to the X2 lead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b="0" dirty="0" smtClean="0">
                <a:solidFill>
                  <a:schemeClr val="tx1"/>
                </a:solidFill>
                <a:latin typeface="Trebuchet MS" pitchFamily="34" charset="0"/>
              </a:rPr>
              <a:t>Run ratio test only on the EZCT/EZCT-2000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dirty="0" smtClean="0">
                <a:latin typeface="Trebuchet MS" pitchFamily="34" charset="0"/>
              </a:rPr>
              <a:t>Observe turns ratio display to be +1.000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b="0" dirty="0" smtClean="0">
                <a:solidFill>
                  <a:schemeClr val="tx1"/>
                </a:solidFill>
                <a:latin typeface="Trebuchet MS" pitchFamily="34" charset="0"/>
              </a:rPr>
              <a:t>Observe polarity to be in-phase</a:t>
            </a:r>
          </a:p>
          <a:p>
            <a:pPr marL="280988" indent="-280988">
              <a:spcBef>
                <a:spcPct val="55000"/>
              </a:spcBef>
              <a:buFontTx/>
              <a:buBlip>
                <a:blip r:embed="rId3"/>
              </a:buBlip>
            </a:pPr>
            <a:r>
              <a:rPr lang="en-US" dirty="0" smtClean="0">
                <a:latin typeface="Trebuchet MS" pitchFamily="34" charset="0"/>
              </a:rPr>
              <a:t>This test verifies the EZCT/EZCT-2000’s turns ratio circuitry</a:t>
            </a:r>
            <a:endParaRPr lang="en-US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576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EZCT TURNS RATIO TEST</vt:lpstr>
      <vt:lpstr>EZCT/EZCT-2000 TURNS RATIO TEST</vt:lpstr>
      <vt:lpstr>EZCT/EZCT-2000 TURNS RATIO TEST</vt:lpstr>
      <vt:lpstr>EZCT/EZCT-2000 TURNS RATIO TEST</vt:lpstr>
      <vt:lpstr>EZCT/EZCT-2000 TURNS RATIO TEST</vt:lpstr>
      <vt:lpstr>EZCT/EZCT-2000 TURNS RATIO TEST</vt:lpstr>
      <vt:lpstr>EZCT/EZCT-2000 TURNS RATIO TEST</vt:lpstr>
      <vt:lpstr>EZCT/EZCT-2000 TURNS RATIO TEST</vt:lpstr>
      <vt:lpstr>EZCT/EZCT-2000 TURNS RATIO TEST</vt:lpstr>
      <vt:lpstr>EZCT/EZCT-2000 INSULATION TEST</vt:lpstr>
      <vt:lpstr>EZCT/EZCT-2000 POWER SOURCE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EZCT TURNS RATIO TESTING ISSUES</dc:title>
  <dc:creator>hainguyen</dc:creator>
  <cp:lastModifiedBy>hainguyen</cp:lastModifiedBy>
  <cp:revision>21</cp:revision>
  <dcterms:created xsi:type="dcterms:W3CDTF">2012-09-01T17:27:09Z</dcterms:created>
  <dcterms:modified xsi:type="dcterms:W3CDTF">2012-09-09T04:50:56Z</dcterms:modified>
</cp:coreProperties>
</file>